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0" r:id="rId3"/>
    <p:sldId id="261" r:id="rId4"/>
    <p:sldId id="264" r:id="rId5"/>
    <p:sldId id="266" r:id="rId6"/>
    <p:sldId id="265" r:id="rId7"/>
    <p:sldId id="262" r:id="rId8"/>
    <p:sldId id="268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80D89B"/>
    <a:srgbClr val="6666FF"/>
    <a:srgbClr val="80D5FF"/>
    <a:srgbClr val="FFB0B1"/>
    <a:srgbClr val="000000"/>
    <a:srgbClr val="FFCCCC"/>
    <a:srgbClr val="FFFFFF"/>
    <a:srgbClr val="EDCEFE"/>
    <a:srgbClr val="FFF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C336-9FB3-6CFD-ED5F-9CC039BF5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4DF5E-E276-980B-CB82-D5320B70F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70D34-40A9-A062-D86C-00B88417D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F8B51-64EE-995A-B2AF-AA7CB054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7040A-C49E-3DEE-88DA-15B79C65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4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7BA-14AD-7EC0-1590-1C746DF2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15DA1-6532-6A49-50AD-6E8AB8F0F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78FD7-04EC-AAA0-6048-4F526C79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280F-7D1E-57B2-1CFD-92C97896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1901E-0DD9-F9C5-A203-51F9B7AC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6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D0C36C-E5BE-E10D-2E4F-BF2F63AED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536AD-25BB-F9E3-A5F1-06409A74C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37C1E-CCC7-5CDA-B265-735A4DD6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09D25-94DD-4054-4F0E-AD6B1CA6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238ED-4BA5-6618-9E1A-2BDC369E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41AA-0BFE-82B3-AA61-B1C72DA7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E1D00-966C-6E41-0A9F-8764521D7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A781C-D51B-00B3-258F-D5438C5D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0065F-E3A8-CF6E-8D71-1218EA0A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B99A9-CE5C-4B16-94DD-8C1D2E8E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85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0DD8-2163-9338-9465-DBE5B2DC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37893-EF28-7B76-8C8B-3BF93D44C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28DE9-BA23-C6F5-12B5-D456ED0E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0B97-9475-DD65-C81C-DE85CE7B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8AE97-A7C8-E1DE-5123-4929A952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3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A2C4-CC8D-347D-7402-4A9208FC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424F-3F6D-4EC5-B583-5C3BAB9D9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59059-016C-3353-5EB2-F71FE079A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D9251-F3AB-722F-3A21-D087FBC8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1BDB8-4CB2-C7D8-CE45-6C3D00EE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E9C0C-8F72-4AF9-FC2A-8CBA7771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5200-A6CF-A397-3152-5E65128E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C2233-7FAB-8DB9-0630-1A44C967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F3591-9B04-6BF2-0A0B-FB7291E24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64B16-0493-8873-4CE4-D93DACAE2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72226-2290-6267-BCFA-4DAA4F801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AFDA4C-08C8-6864-5E1A-5C000637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50D90-C46C-5634-6C4B-811CCEC1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BA330-0399-00F2-A814-276F84E7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2EA4-BB88-C688-2B8F-57608987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E5509-F4EE-AE9A-509F-6C0B61CB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A3383-2077-7976-9039-0937B5A0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56EFD-8C9E-3C12-CA64-015A2752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2FCE2-67EA-E2C9-D785-9D2CF4327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0DECF-78F1-0B1A-6CF9-B0EF7320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626B1-EE16-712E-8493-4F73CC3B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1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FD4F-9A6C-5AFF-DAC7-7F7DA8F2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C6FB5-06C9-FFC5-3294-4774F2BA1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F6E85-8423-3C5E-BB46-FFC468A25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495B0-D877-786A-4E75-C2C59BCC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DEA82-BAC1-B0C7-8A91-A0362101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40A4B-6FEE-30FA-537F-CB10103F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440B-7633-A982-2CA7-1D638F04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67C88-F25A-6C42-C083-E674B2E8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1BBBC-22AA-3231-E48D-F98134A41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E06EB-2E12-1C8F-C131-8E3DEE56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AEC4E-500D-231B-8B9B-466068BD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6A847-189D-1C9B-A386-BB7585CE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6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B0E81-A42D-F458-35C9-98C6BDD1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00B85-5F5D-72E6-F74B-8FBCF9F09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1E952-AE89-1BCB-98E3-A8625FB27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40887-E06A-4129-9A22-AFAE6C5698E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E1615-58C0-158F-8740-2DBCD32D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8AF91-0C23-34DE-4BF1-9B858EFBA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26292-E070-4756-8C33-AFB3B0B4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7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beginner-friendly-guide-world-web-development-rajat-m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8D9A25-C414-F303-09C0-1F4E224A4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97"/>
          <a:stretch/>
        </p:blipFill>
        <p:spPr>
          <a:xfrm>
            <a:off x="769695" y="0"/>
            <a:ext cx="10795418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E1706E-6ED7-BD73-FBCC-D71F6F966C61}"/>
              </a:ext>
            </a:extLst>
          </p:cNvPr>
          <p:cNvSpPr/>
          <p:nvPr/>
        </p:nvSpPr>
        <p:spPr>
          <a:xfrm>
            <a:off x="626887" y="862433"/>
            <a:ext cx="6167401" cy="1851584"/>
          </a:xfrm>
          <a:prstGeom prst="roundRect">
            <a:avLst>
              <a:gd name="adj" fmla="val 2110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i="1" dirty="0">
                <a:solidFill>
                  <a:schemeClr val="tx1"/>
                </a:solidFill>
                <a:highlight>
                  <a:srgbClr val="FFFF00"/>
                </a:highlight>
                <a:latin typeface="Comic Sans MS" panose="030F0702030302020204" pitchFamily="66" charset="0"/>
                <a:cs typeface="Arial" panose="020B0604020202020204" pitchFamily="34" charset="0"/>
              </a:rPr>
              <a:t>Simple </a:t>
            </a:r>
          </a:p>
          <a:p>
            <a:pPr algn="ctr"/>
            <a:r>
              <a:rPr lang="en-GB" sz="4400" b="1" i="1" dirty="0">
                <a:solidFill>
                  <a:schemeClr val="tx1"/>
                </a:solidFill>
                <a:highlight>
                  <a:srgbClr val="FFFF00"/>
                </a:highlight>
                <a:latin typeface="Comic Sans MS" panose="030F0702030302020204" pitchFamily="66" charset="0"/>
                <a:cs typeface="Arial" panose="020B0604020202020204" pitchFamily="34" charset="0"/>
              </a:rPr>
              <a:t>Static Web App</a:t>
            </a:r>
            <a:endParaRPr lang="en-US" sz="4400" b="1" i="1" dirty="0">
              <a:solidFill>
                <a:schemeClr val="tx1"/>
              </a:solidFill>
              <a:highlight>
                <a:srgbClr val="FFFF00"/>
              </a:highlight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50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83A0D8-0D00-04F4-59A4-F91AE6512493}"/>
              </a:ext>
            </a:extLst>
          </p:cNvPr>
          <p:cNvSpPr txBox="1"/>
          <p:nvPr/>
        </p:nvSpPr>
        <p:spPr>
          <a:xfrm>
            <a:off x="4181518" y="1911421"/>
            <a:ext cx="4024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Comic Sans MS" panose="030F0702030302020204" pitchFamily="66" charset="0"/>
              </a:rPr>
              <a:t>Thank You</a:t>
            </a:r>
            <a:endParaRPr lang="en-US" sz="5400" dirty="0"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34E4D-D2D1-09D2-F372-0DA704D8C3A6}"/>
              </a:ext>
            </a:extLst>
          </p:cNvPr>
          <p:cNvSpPr txBox="1"/>
          <p:nvPr/>
        </p:nvSpPr>
        <p:spPr>
          <a:xfrm>
            <a:off x="5170714" y="2834751"/>
            <a:ext cx="18505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/>
              <a:t>😁</a:t>
            </a:r>
          </a:p>
        </p:txBody>
      </p:sp>
    </p:spTree>
    <p:extLst>
      <p:ext uri="{BB962C8B-B14F-4D97-AF65-F5344CB8AC3E}">
        <p14:creationId xmlns:p14="http://schemas.microsoft.com/office/powerpoint/2010/main" val="85222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E01B17-179A-D978-0E08-413FB9204704}"/>
              </a:ext>
            </a:extLst>
          </p:cNvPr>
          <p:cNvSpPr txBox="1"/>
          <p:nvPr/>
        </p:nvSpPr>
        <p:spPr>
          <a:xfrm>
            <a:off x="0" y="3821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Comic Sans MS" panose="030F0702030302020204" pitchFamily="66" charset="0"/>
              </a:rPr>
              <a:t>Software Development Life Cycle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pic>
        <p:nvPicPr>
          <p:cNvPr id="19" name="Picture 18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01BB8B3D-7AEC-851C-FE56-A825E678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56" y="1075865"/>
            <a:ext cx="6471887" cy="54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F8EB16-F0F1-BB51-9F2F-AA030DB74F5E}"/>
              </a:ext>
            </a:extLst>
          </p:cNvPr>
          <p:cNvSpPr txBox="1"/>
          <p:nvPr/>
        </p:nvSpPr>
        <p:spPr>
          <a:xfrm>
            <a:off x="8722468" y="1446071"/>
            <a:ext cx="225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80D89B"/>
                </a:solidFill>
                <a:latin typeface="Comic Sans MS" panose="030F0702030302020204" pitchFamily="66" charset="0"/>
              </a:rPr>
              <a:t>Planning</a:t>
            </a:r>
            <a:endParaRPr lang="en-US" sz="3600" b="1" dirty="0">
              <a:solidFill>
                <a:srgbClr val="80D89B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3991B6-6637-230F-9375-92F14FE67E00}"/>
              </a:ext>
            </a:extLst>
          </p:cNvPr>
          <p:cNvSpPr txBox="1"/>
          <p:nvPr/>
        </p:nvSpPr>
        <p:spPr>
          <a:xfrm>
            <a:off x="8122595" y="5782135"/>
            <a:ext cx="2594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80D5FF"/>
                </a:solidFill>
                <a:latin typeface="Comic Sans MS" panose="030F0702030302020204" pitchFamily="66" charset="0"/>
              </a:rPr>
              <a:t>Building</a:t>
            </a:r>
            <a:endParaRPr lang="en-US" sz="3600" b="1" dirty="0">
              <a:solidFill>
                <a:srgbClr val="80D5FF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EDED3-7643-3EFD-C836-4E54B93A16D2}"/>
              </a:ext>
            </a:extLst>
          </p:cNvPr>
          <p:cNvSpPr txBox="1"/>
          <p:nvPr/>
        </p:nvSpPr>
        <p:spPr>
          <a:xfrm>
            <a:off x="369651" y="1446071"/>
            <a:ext cx="3271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FB0B1"/>
                </a:solidFill>
                <a:latin typeface="Comic Sans MS" panose="030F0702030302020204" pitchFamily="66" charset="0"/>
              </a:rPr>
              <a:t>Deployment </a:t>
            </a:r>
          </a:p>
          <a:p>
            <a:pPr algn="ctr"/>
            <a:r>
              <a:rPr lang="en-GB" sz="3600" b="1" dirty="0">
                <a:solidFill>
                  <a:srgbClr val="FFB0B1"/>
                </a:solidFill>
                <a:latin typeface="Comic Sans MS" panose="030F0702030302020204" pitchFamily="66" charset="0"/>
              </a:rPr>
              <a:t>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2644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EDD4B57-07D6-53E7-2408-9A8B99160481}"/>
              </a:ext>
            </a:extLst>
          </p:cNvPr>
          <p:cNvSpPr/>
          <p:nvPr/>
        </p:nvSpPr>
        <p:spPr>
          <a:xfrm>
            <a:off x="489857" y="566057"/>
            <a:ext cx="696686" cy="696686"/>
          </a:xfrm>
          <a:custGeom>
            <a:avLst/>
            <a:gdLst>
              <a:gd name="connsiteX0" fmla="*/ 0 w 696686"/>
              <a:gd name="connsiteY0" fmla="*/ 348343 h 696686"/>
              <a:gd name="connsiteX1" fmla="*/ 348343 w 696686"/>
              <a:gd name="connsiteY1" fmla="*/ 0 h 696686"/>
              <a:gd name="connsiteX2" fmla="*/ 696686 w 696686"/>
              <a:gd name="connsiteY2" fmla="*/ 348343 h 696686"/>
              <a:gd name="connsiteX3" fmla="*/ 348343 w 696686"/>
              <a:gd name="connsiteY3" fmla="*/ 696686 h 696686"/>
              <a:gd name="connsiteX4" fmla="*/ 0 w 696686"/>
              <a:gd name="connsiteY4" fmla="*/ 348343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686" h="696686" fill="none" extrusionOk="0">
                <a:moveTo>
                  <a:pt x="0" y="348343"/>
                </a:moveTo>
                <a:cubicBezTo>
                  <a:pt x="-3921" y="100564"/>
                  <a:pt x="163634" y="-6911"/>
                  <a:pt x="348343" y="0"/>
                </a:cubicBezTo>
                <a:cubicBezTo>
                  <a:pt x="540547" y="-6003"/>
                  <a:pt x="718408" y="190875"/>
                  <a:pt x="696686" y="348343"/>
                </a:cubicBezTo>
                <a:cubicBezTo>
                  <a:pt x="692795" y="595654"/>
                  <a:pt x="551336" y="691025"/>
                  <a:pt x="348343" y="696686"/>
                </a:cubicBezTo>
                <a:cubicBezTo>
                  <a:pt x="154585" y="701558"/>
                  <a:pt x="32305" y="560995"/>
                  <a:pt x="0" y="348343"/>
                </a:cubicBezTo>
                <a:close/>
              </a:path>
              <a:path w="696686" h="696686" stroke="0" extrusionOk="0">
                <a:moveTo>
                  <a:pt x="0" y="348343"/>
                </a:moveTo>
                <a:cubicBezTo>
                  <a:pt x="678" y="139408"/>
                  <a:pt x="162661" y="15497"/>
                  <a:pt x="348343" y="0"/>
                </a:cubicBezTo>
                <a:cubicBezTo>
                  <a:pt x="509816" y="19591"/>
                  <a:pt x="735420" y="136658"/>
                  <a:pt x="696686" y="348343"/>
                </a:cubicBezTo>
                <a:cubicBezTo>
                  <a:pt x="720956" y="494563"/>
                  <a:pt x="572675" y="706650"/>
                  <a:pt x="348343" y="696686"/>
                </a:cubicBezTo>
                <a:cubicBezTo>
                  <a:pt x="156798" y="701590"/>
                  <a:pt x="-19822" y="573603"/>
                  <a:pt x="0" y="348343"/>
                </a:cubicBezTo>
                <a:close/>
              </a:path>
            </a:pathLst>
          </a:custGeom>
          <a:solidFill>
            <a:srgbClr val="80D89B"/>
          </a:solidFill>
          <a:ln w="76200">
            <a:solidFill>
              <a:srgbClr val="80D89B"/>
            </a:solidFill>
            <a:extLst>
              <a:ext uri="{C807C97D-BFC1-408E-A445-0C87EB9F89A2}">
                <ask:lineSketchStyleProps xmlns:ask="http://schemas.microsoft.com/office/drawing/2018/sketchyshapes" sd="37439006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AA135-C0AE-D38F-6B8C-EE0195A3BA40}"/>
              </a:ext>
            </a:extLst>
          </p:cNvPr>
          <p:cNvSpPr txBox="1"/>
          <p:nvPr/>
        </p:nvSpPr>
        <p:spPr>
          <a:xfrm>
            <a:off x="1436913" y="652790"/>
            <a:ext cx="6228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mic Sans MS" panose="030F0702030302020204" pitchFamily="66" charset="0"/>
              </a:rPr>
              <a:t>Planning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07228E-C306-48B3-A029-83FB44A3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" y="1840425"/>
            <a:ext cx="2681360" cy="1569126"/>
          </a:xfrm>
          <a:prstGeom prst="roundRect">
            <a:avLst>
              <a:gd name="adj" fmla="val 4577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65A3AA-09FC-DF93-487C-F628A5491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87" y="2363460"/>
            <a:ext cx="3738256" cy="26174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0F9B0BB-0285-B4D7-5601-4103B31ED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27" y="453930"/>
            <a:ext cx="3890174" cy="5911241"/>
          </a:xfrm>
          <a:prstGeom prst="rect">
            <a:avLst/>
          </a:prstGeom>
        </p:spPr>
      </p:pic>
      <p:pic>
        <p:nvPicPr>
          <p:cNvPr id="48" name="Graphic 47" descr="Chat with solid fill">
            <a:extLst>
              <a:ext uri="{FF2B5EF4-FFF2-40B4-BE49-F238E27FC236}">
                <a16:creationId xmlns:a16="http://schemas.microsoft.com/office/drawing/2014/main" id="{F49C31D1-DCF0-1560-9145-DAF4396EB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6543" y="4264397"/>
            <a:ext cx="2204560" cy="22045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43000C2-3931-9D97-B0BC-DE4078DEFBCF}"/>
              </a:ext>
            </a:extLst>
          </p:cNvPr>
          <p:cNvSpPr txBox="1"/>
          <p:nvPr/>
        </p:nvSpPr>
        <p:spPr>
          <a:xfrm>
            <a:off x="838200" y="3550746"/>
            <a:ext cx="178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The Idea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701F68-1FA9-8341-D8B5-358BC3F25996}"/>
              </a:ext>
            </a:extLst>
          </p:cNvPr>
          <p:cNvSpPr txBox="1"/>
          <p:nvPr/>
        </p:nvSpPr>
        <p:spPr>
          <a:xfrm>
            <a:off x="4291635" y="1698726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Feature List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DF211F-D784-D99B-D089-D1609BC1BF85}"/>
              </a:ext>
            </a:extLst>
          </p:cNvPr>
          <p:cNvSpPr txBox="1"/>
          <p:nvPr/>
        </p:nvSpPr>
        <p:spPr>
          <a:xfrm rot="5400000">
            <a:off x="3739373" y="4898770"/>
            <a:ext cx="755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omic Sans MS" panose="030F0702030302020204" pitchFamily="66" charset="0"/>
              </a:rPr>
              <a:t>…</a:t>
            </a:r>
            <a:endParaRPr lang="en-US" sz="4000" b="1" dirty="0">
              <a:latin typeface="Comic Sans MS" panose="030F0702030302020204" pitchFamily="66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0A4683-5DE8-3CB5-E063-BBF7FA3BA725}"/>
              </a:ext>
            </a:extLst>
          </p:cNvPr>
          <p:cNvSpPr txBox="1"/>
          <p:nvPr/>
        </p:nvSpPr>
        <p:spPr>
          <a:xfrm>
            <a:off x="948143" y="6030333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Discussions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09E840-2842-7BA6-13A5-CEFCBE6C1550}"/>
              </a:ext>
            </a:extLst>
          </p:cNvPr>
          <p:cNvSpPr txBox="1"/>
          <p:nvPr/>
        </p:nvSpPr>
        <p:spPr>
          <a:xfrm>
            <a:off x="5491133" y="5630470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Research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4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9E950AD-4766-8721-E9C7-1ED6D864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794" y="294755"/>
            <a:ext cx="6042490" cy="3195724"/>
          </a:xfrm>
          <a:prstGeom prst="roundRect">
            <a:avLst>
              <a:gd name="adj" fmla="val 6662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A7E75C-8454-EF50-35AB-FCD35D74452E}"/>
              </a:ext>
            </a:extLst>
          </p:cNvPr>
          <p:cNvSpPr txBox="1"/>
          <p:nvPr/>
        </p:nvSpPr>
        <p:spPr>
          <a:xfrm>
            <a:off x="382939" y="809971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Whiteboard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F1B66-2FAD-4A0F-5BE5-EE9AE1FF141A}"/>
              </a:ext>
            </a:extLst>
          </p:cNvPr>
          <p:cNvSpPr txBox="1"/>
          <p:nvPr/>
        </p:nvSpPr>
        <p:spPr>
          <a:xfrm>
            <a:off x="9316997" y="3512527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Prototype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1F17E4-87B2-414C-DB9B-667AD347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04" y="1408550"/>
            <a:ext cx="5635065" cy="3195725"/>
          </a:xfrm>
          <a:prstGeom prst="roundRect">
            <a:avLst>
              <a:gd name="adj" fmla="val 5641"/>
            </a:avLst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9701592-C7E0-B342-B057-755F79380D10}"/>
              </a:ext>
            </a:extLst>
          </p:cNvPr>
          <p:cNvGrpSpPr/>
          <p:nvPr/>
        </p:nvGrpSpPr>
        <p:grpSpPr>
          <a:xfrm>
            <a:off x="3341597" y="2750948"/>
            <a:ext cx="5508806" cy="3388105"/>
            <a:chOff x="2731681" y="1524000"/>
            <a:chExt cx="5508806" cy="338810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923F8F-E42A-C8CB-2E88-56F87EE1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681" y="1524000"/>
              <a:ext cx="5508806" cy="3388105"/>
            </a:xfrm>
            <a:prstGeom prst="roundRect">
              <a:avLst>
                <a:gd name="adj" fmla="val 5309"/>
              </a:avLst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DBA30C-6F75-3465-A7C7-73EA8A790EEC}"/>
                </a:ext>
              </a:extLst>
            </p:cNvPr>
            <p:cNvSpPr txBox="1"/>
            <p:nvPr/>
          </p:nvSpPr>
          <p:spPr>
            <a:xfrm>
              <a:off x="4034222" y="2063476"/>
              <a:ext cx="2681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mic Sans MS" panose="030F0702030302020204" pitchFamily="66" charset="0"/>
                </a:rPr>
                <a:t>FIGMA</a:t>
              </a:r>
              <a:endParaRPr lang="en-US" sz="20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84D1E20-AA5C-B0E0-6FD4-123301CA5C85}"/>
              </a:ext>
            </a:extLst>
          </p:cNvPr>
          <p:cNvSpPr txBox="1"/>
          <p:nvPr/>
        </p:nvSpPr>
        <p:spPr>
          <a:xfrm>
            <a:off x="4816189" y="6155309"/>
            <a:ext cx="268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Mock Up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EB3D06-F50B-BB9E-A3D1-12CB844B6AE7}"/>
              </a:ext>
            </a:extLst>
          </p:cNvPr>
          <p:cNvGrpSpPr/>
          <p:nvPr/>
        </p:nvGrpSpPr>
        <p:grpSpPr>
          <a:xfrm>
            <a:off x="9965131" y="5263334"/>
            <a:ext cx="2033226" cy="1153585"/>
            <a:chOff x="8245492" y="4260013"/>
            <a:chExt cx="2835631" cy="1969931"/>
          </a:xfrm>
          <a:solidFill>
            <a:srgbClr val="6600FF"/>
          </a:solidFill>
        </p:grpSpPr>
        <p:sp>
          <p:nvSpPr>
            <p:cNvPr id="29" name="Arrow: Curved Up 28">
              <a:extLst>
                <a:ext uri="{FF2B5EF4-FFF2-40B4-BE49-F238E27FC236}">
                  <a16:creationId xmlns:a16="http://schemas.microsoft.com/office/drawing/2014/main" id="{4FF11A14-BBF5-61B3-6DF2-32428DF8373E}"/>
                </a:ext>
              </a:extLst>
            </p:cNvPr>
            <p:cNvSpPr/>
            <p:nvPr/>
          </p:nvSpPr>
          <p:spPr>
            <a:xfrm rot="13236317">
              <a:off x="8938116" y="4260013"/>
              <a:ext cx="2143007" cy="1062372"/>
            </a:xfrm>
            <a:prstGeom prst="curved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Arrow: Curved Up 29">
              <a:extLst>
                <a:ext uri="{FF2B5EF4-FFF2-40B4-BE49-F238E27FC236}">
                  <a16:creationId xmlns:a16="http://schemas.microsoft.com/office/drawing/2014/main" id="{0A708000-6A45-4EF8-F556-E90AA5E07451}"/>
                </a:ext>
              </a:extLst>
            </p:cNvPr>
            <p:cNvSpPr/>
            <p:nvPr/>
          </p:nvSpPr>
          <p:spPr>
            <a:xfrm rot="2400253">
              <a:off x="8245492" y="5167572"/>
              <a:ext cx="2143007" cy="1062372"/>
            </a:xfrm>
            <a:prstGeom prst="curved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26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llage of some tools off the top of my head ">
            <a:extLst>
              <a:ext uri="{FF2B5EF4-FFF2-40B4-BE49-F238E27FC236}">
                <a16:creationId xmlns:a16="http://schemas.microsoft.com/office/drawing/2014/main" id="{3C2CB293-C665-888C-905D-299D431D1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6" y="1304323"/>
            <a:ext cx="8915400" cy="453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393BB7-ECDD-E6D9-FC3E-61ED291E293F}"/>
              </a:ext>
            </a:extLst>
          </p:cNvPr>
          <p:cNvSpPr txBox="1"/>
          <p:nvPr/>
        </p:nvSpPr>
        <p:spPr>
          <a:xfrm>
            <a:off x="1077686" y="583510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https://www.linkedin.com/pulse/beginner-friendly-guide-world-web-development-rajat-m/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963BA-0151-8551-1C70-4100EC0CDC33}"/>
              </a:ext>
            </a:extLst>
          </p:cNvPr>
          <p:cNvSpPr txBox="1"/>
          <p:nvPr/>
        </p:nvSpPr>
        <p:spPr>
          <a:xfrm>
            <a:off x="827489" y="673381"/>
            <a:ext cx="460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What Technologies ???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87824-3F6E-931C-D0C6-06542988B447}"/>
              </a:ext>
            </a:extLst>
          </p:cNvPr>
          <p:cNvSpPr txBox="1"/>
          <p:nvPr/>
        </p:nvSpPr>
        <p:spPr>
          <a:xfrm>
            <a:off x="6629400" y="673381"/>
            <a:ext cx="460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Research …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F5221-0F5E-5F50-0611-8F6EEF60B474}"/>
              </a:ext>
            </a:extLst>
          </p:cNvPr>
          <p:cNvSpPr txBox="1"/>
          <p:nvPr/>
        </p:nvSpPr>
        <p:spPr>
          <a:xfrm rot="1418565">
            <a:off x="9851572" y="2851823"/>
            <a:ext cx="19267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124301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CB581B-2C68-E027-D6D7-ECCF581B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178" y="891390"/>
            <a:ext cx="7071760" cy="45309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567B2A-FE07-90A0-982B-BD40876F6AC2}"/>
              </a:ext>
            </a:extLst>
          </p:cNvPr>
          <p:cNvSpPr txBox="1"/>
          <p:nvPr/>
        </p:nvSpPr>
        <p:spPr>
          <a:xfrm>
            <a:off x="3200401" y="5795304"/>
            <a:ext cx="174369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STRUCTURE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2D4DE0-41F7-A103-54E1-27E351C5700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072247" y="4376057"/>
            <a:ext cx="812962" cy="141924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674980-D77B-2499-6BDD-053F56E4CC93}"/>
              </a:ext>
            </a:extLst>
          </p:cNvPr>
          <p:cNvSpPr txBox="1"/>
          <p:nvPr/>
        </p:nvSpPr>
        <p:spPr>
          <a:xfrm>
            <a:off x="5395361" y="5795304"/>
            <a:ext cx="174369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STYLE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DF1828-3653-E835-6EA3-C3DC314359C8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267207" y="4546837"/>
            <a:ext cx="0" cy="124846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3038D0-32A2-7D61-E2F3-8C2A1636D616}"/>
              </a:ext>
            </a:extLst>
          </p:cNvPr>
          <p:cNvSpPr txBox="1"/>
          <p:nvPr/>
        </p:nvSpPr>
        <p:spPr>
          <a:xfrm>
            <a:off x="7472555" y="5795304"/>
            <a:ext cx="174369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ACTION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F53019-F462-25CB-B6E0-63C71FA96782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7990114" y="4484914"/>
            <a:ext cx="354287" cy="131039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CF12720-B779-3558-E36B-7EC80BDC595B}"/>
              </a:ext>
            </a:extLst>
          </p:cNvPr>
          <p:cNvSpPr txBox="1"/>
          <p:nvPr/>
        </p:nvSpPr>
        <p:spPr>
          <a:xfrm>
            <a:off x="1117275" y="2647052"/>
            <a:ext cx="221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ORGANIZATION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9598B3-74D5-4F9E-3948-A8551C2EEEF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3334494" y="2831718"/>
            <a:ext cx="206086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C6EF3EF-6DDA-A889-D8E4-019202281AC2}"/>
              </a:ext>
            </a:extLst>
          </p:cNvPr>
          <p:cNvSpPr txBox="1"/>
          <p:nvPr/>
        </p:nvSpPr>
        <p:spPr>
          <a:xfrm>
            <a:off x="1117274" y="747268"/>
            <a:ext cx="221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OPTIMIZATION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BB033-6A40-D77D-AA84-F56413668DA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334493" y="931934"/>
            <a:ext cx="1270165" cy="68319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13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FB7B961-04B1-2CD9-86CA-99FA99EF3E13}"/>
              </a:ext>
            </a:extLst>
          </p:cNvPr>
          <p:cNvSpPr/>
          <p:nvPr/>
        </p:nvSpPr>
        <p:spPr>
          <a:xfrm>
            <a:off x="489857" y="566057"/>
            <a:ext cx="696686" cy="696686"/>
          </a:xfrm>
          <a:custGeom>
            <a:avLst/>
            <a:gdLst>
              <a:gd name="connsiteX0" fmla="*/ 0 w 696686"/>
              <a:gd name="connsiteY0" fmla="*/ 348343 h 696686"/>
              <a:gd name="connsiteX1" fmla="*/ 348343 w 696686"/>
              <a:gd name="connsiteY1" fmla="*/ 0 h 696686"/>
              <a:gd name="connsiteX2" fmla="*/ 696686 w 696686"/>
              <a:gd name="connsiteY2" fmla="*/ 348343 h 696686"/>
              <a:gd name="connsiteX3" fmla="*/ 348343 w 696686"/>
              <a:gd name="connsiteY3" fmla="*/ 696686 h 696686"/>
              <a:gd name="connsiteX4" fmla="*/ 0 w 696686"/>
              <a:gd name="connsiteY4" fmla="*/ 348343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686" h="696686" fill="none" extrusionOk="0">
                <a:moveTo>
                  <a:pt x="0" y="348343"/>
                </a:moveTo>
                <a:cubicBezTo>
                  <a:pt x="-3921" y="100564"/>
                  <a:pt x="163634" y="-6911"/>
                  <a:pt x="348343" y="0"/>
                </a:cubicBezTo>
                <a:cubicBezTo>
                  <a:pt x="540547" y="-6003"/>
                  <a:pt x="718408" y="190875"/>
                  <a:pt x="696686" y="348343"/>
                </a:cubicBezTo>
                <a:cubicBezTo>
                  <a:pt x="692795" y="595654"/>
                  <a:pt x="551336" y="691025"/>
                  <a:pt x="348343" y="696686"/>
                </a:cubicBezTo>
                <a:cubicBezTo>
                  <a:pt x="154585" y="701558"/>
                  <a:pt x="32305" y="560995"/>
                  <a:pt x="0" y="348343"/>
                </a:cubicBezTo>
                <a:close/>
              </a:path>
              <a:path w="696686" h="696686" stroke="0" extrusionOk="0">
                <a:moveTo>
                  <a:pt x="0" y="348343"/>
                </a:moveTo>
                <a:cubicBezTo>
                  <a:pt x="678" y="139408"/>
                  <a:pt x="162661" y="15497"/>
                  <a:pt x="348343" y="0"/>
                </a:cubicBezTo>
                <a:cubicBezTo>
                  <a:pt x="509816" y="19591"/>
                  <a:pt x="735420" y="136658"/>
                  <a:pt x="696686" y="348343"/>
                </a:cubicBezTo>
                <a:cubicBezTo>
                  <a:pt x="720956" y="494563"/>
                  <a:pt x="572675" y="706650"/>
                  <a:pt x="348343" y="696686"/>
                </a:cubicBezTo>
                <a:cubicBezTo>
                  <a:pt x="156798" y="701590"/>
                  <a:pt x="-19822" y="573603"/>
                  <a:pt x="0" y="348343"/>
                </a:cubicBezTo>
                <a:close/>
              </a:path>
            </a:pathLst>
          </a:custGeom>
          <a:solidFill>
            <a:srgbClr val="80D5FF"/>
          </a:solidFill>
          <a:ln w="76200">
            <a:solidFill>
              <a:srgbClr val="80D5FF"/>
            </a:solidFill>
            <a:extLst>
              <a:ext uri="{C807C97D-BFC1-408E-A445-0C87EB9F89A2}">
                <ask:lineSketchStyleProps xmlns:ask="http://schemas.microsoft.com/office/drawing/2018/sketchyshapes" sd="37439006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FE6EA-3BFD-43AE-839D-79B269261DAA}"/>
              </a:ext>
            </a:extLst>
          </p:cNvPr>
          <p:cNvSpPr txBox="1"/>
          <p:nvPr/>
        </p:nvSpPr>
        <p:spPr>
          <a:xfrm>
            <a:off x="1436913" y="652790"/>
            <a:ext cx="662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mic Sans MS" panose="030F0702030302020204" pitchFamily="66" charset="0"/>
              </a:rPr>
              <a:t>Execution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59350-40E3-B516-BDD9-F4DF4114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588508"/>
            <a:ext cx="6950773" cy="445341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6BE03283-1ED7-1EF4-1C8B-0474EF310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828" y="98777"/>
            <a:ext cx="4898572" cy="4898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59579D-C143-495D-FFF9-1B2E854CB3C9}"/>
              </a:ext>
            </a:extLst>
          </p:cNvPr>
          <p:cNvSpPr txBox="1"/>
          <p:nvPr/>
        </p:nvSpPr>
        <p:spPr>
          <a:xfrm>
            <a:off x="9808075" y="4271232"/>
            <a:ext cx="215532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308894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A4E5DA-CFD3-3446-D26D-F66F22A4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22" y="528801"/>
            <a:ext cx="4024907" cy="5252117"/>
          </a:xfrm>
          <a:prstGeom prst="roundRect">
            <a:avLst>
              <a:gd name="adj" fmla="val 5037"/>
            </a:avLst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680546-F67C-8A9C-5ED6-93DEEAE33A33}"/>
              </a:ext>
            </a:extLst>
          </p:cNvPr>
          <p:cNvGrpSpPr/>
          <p:nvPr/>
        </p:nvGrpSpPr>
        <p:grpSpPr>
          <a:xfrm>
            <a:off x="507318" y="1297870"/>
            <a:ext cx="4770620" cy="4142016"/>
            <a:chOff x="325273" y="1153180"/>
            <a:chExt cx="4770620" cy="41420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283D644-C6D1-6CE8-5275-FF1C7EEE5E5E}"/>
                </a:ext>
              </a:extLst>
            </p:cNvPr>
            <p:cNvGrpSpPr/>
            <p:nvPr/>
          </p:nvGrpSpPr>
          <p:grpSpPr>
            <a:xfrm>
              <a:off x="698131" y="1153180"/>
              <a:ext cx="4024906" cy="1067505"/>
              <a:chOff x="719903" y="957237"/>
              <a:chExt cx="4024906" cy="106750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C8D747-84F3-51A7-5811-A7D21A0F2356}"/>
                  </a:ext>
                </a:extLst>
              </p:cNvPr>
              <p:cNvSpPr txBox="1"/>
              <p:nvPr/>
            </p:nvSpPr>
            <p:spPr>
              <a:xfrm>
                <a:off x="719903" y="957237"/>
                <a:ext cx="40249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6600FF"/>
                    </a:solidFill>
                    <a:latin typeface="Comic Sans MS" panose="030F0702030302020204" pitchFamily="66" charset="0"/>
                  </a:rPr>
                  <a:t>Programming Paradigm</a:t>
                </a:r>
                <a:endParaRPr lang="en-US" sz="2800" dirty="0">
                  <a:solidFill>
                    <a:srgbClr val="66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B0051-85C1-6A7D-65E7-65FF2A65D089}"/>
                  </a:ext>
                </a:extLst>
              </p:cNvPr>
              <p:cNvSpPr txBox="1"/>
              <p:nvPr/>
            </p:nvSpPr>
            <p:spPr>
              <a:xfrm>
                <a:off x="862780" y="1501522"/>
                <a:ext cx="3739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i="1" dirty="0">
                    <a:latin typeface="Comic Sans MS" panose="030F0702030302020204" pitchFamily="66" charset="0"/>
                  </a:rPr>
                  <a:t>OOP</a:t>
                </a:r>
                <a:endParaRPr lang="en-US" sz="2800" b="1" i="1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F6A7D9-4F4E-0B4A-7BE2-3150591AAA37}"/>
                </a:ext>
              </a:extLst>
            </p:cNvPr>
            <p:cNvGrpSpPr/>
            <p:nvPr/>
          </p:nvGrpSpPr>
          <p:grpSpPr>
            <a:xfrm>
              <a:off x="325273" y="4248756"/>
              <a:ext cx="4770620" cy="1046440"/>
              <a:chOff x="6701477" y="978302"/>
              <a:chExt cx="4770620" cy="104644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6CA13-1B2B-6577-93B8-D18898967441}"/>
                  </a:ext>
                </a:extLst>
              </p:cNvPr>
              <p:cNvSpPr txBox="1"/>
              <p:nvPr/>
            </p:nvSpPr>
            <p:spPr>
              <a:xfrm>
                <a:off x="7592722" y="978302"/>
                <a:ext cx="29881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6600FF"/>
                    </a:solidFill>
                    <a:latin typeface="Comic Sans MS" panose="030F0702030302020204" pitchFamily="66" charset="0"/>
                  </a:rPr>
                  <a:t>Design Patterns</a:t>
                </a:r>
                <a:endParaRPr lang="en-US" sz="2800" dirty="0">
                  <a:solidFill>
                    <a:srgbClr val="66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0CC134-2F10-CC7D-7132-D1E870DC8D65}"/>
                  </a:ext>
                </a:extLst>
              </p:cNvPr>
              <p:cNvSpPr txBox="1"/>
              <p:nvPr/>
            </p:nvSpPr>
            <p:spPr>
              <a:xfrm>
                <a:off x="6701477" y="1501522"/>
                <a:ext cx="47706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i="1" dirty="0">
                    <a:latin typeface="Comic Sans MS" panose="030F0702030302020204" pitchFamily="66" charset="0"/>
                  </a:rPr>
                  <a:t>Model – View - Controller</a:t>
                </a:r>
                <a:endParaRPr lang="en-US" sz="2800" b="1" i="1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77D9F5-600E-4DA0-F39C-C439671B4CBE}"/>
                </a:ext>
              </a:extLst>
            </p:cNvPr>
            <p:cNvGrpSpPr/>
            <p:nvPr/>
          </p:nvGrpSpPr>
          <p:grpSpPr>
            <a:xfrm>
              <a:off x="841006" y="2655409"/>
              <a:ext cx="3739155" cy="1158623"/>
              <a:chOff x="4226421" y="2905780"/>
              <a:chExt cx="3739155" cy="115862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8D9C4F-8808-097D-BCBA-05410598E1DB}"/>
                  </a:ext>
                </a:extLst>
              </p:cNvPr>
              <p:cNvSpPr txBox="1"/>
              <p:nvPr/>
            </p:nvSpPr>
            <p:spPr>
              <a:xfrm>
                <a:off x="4601935" y="2905780"/>
                <a:ext cx="29881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6600FF"/>
                    </a:solidFill>
                    <a:latin typeface="Comic Sans MS" panose="030F0702030302020204" pitchFamily="66" charset="0"/>
                  </a:rPr>
                  <a:t>Design Principles</a:t>
                </a:r>
                <a:endParaRPr lang="en-US" sz="2800" dirty="0">
                  <a:solidFill>
                    <a:srgbClr val="66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89EDA0-D445-FA01-9281-62EBB93A8EB6}"/>
                  </a:ext>
                </a:extLst>
              </p:cNvPr>
              <p:cNvSpPr txBox="1"/>
              <p:nvPr/>
            </p:nvSpPr>
            <p:spPr>
              <a:xfrm>
                <a:off x="4226421" y="3541183"/>
                <a:ext cx="3739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i="1" dirty="0">
                    <a:latin typeface="Comic Sans MS" panose="030F0702030302020204" pitchFamily="66" charset="0"/>
                  </a:rPr>
                  <a:t>DRY</a:t>
                </a:r>
                <a:endParaRPr lang="en-US" sz="2800" b="1" i="1" dirty="0">
                  <a:latin typeface="Comic Sans MS" panose="030F0702030302020204" pitchFamily="66" charset="0"/>
                </a:endParaRPr>
              </a:p>
            </p:txBody>
          </p:sp>
        </p:grpSp>
      </p:grp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54CEA145-A527-D6C0-17ED-0867EB031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7428" y="1077081"/>
            <a:ext cx="4104519" cy="4104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BD908E-6441-90EC-E080-4CFA87FE12CA}"/>
              </a:ext>
            </a:extLst>
          </p:cNvPr>
          <p:cNvSpPr txBox="1"/>
          <p:nvPr/>
        </p:nvSpPr>
        <p:spPr>
          <a:xfrm>
            <a:off x="9668754" y="4441875"/>
            <a:ext cx="215532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138593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665038-6A32-B849-75FD-B527FA3471F4}"/>
              </a:ext>
            </a:extLst>
          </p:cNvPr>
          <p:cNvSpPr/>
          <p:nvPr/>
        </p:nvSpPr>
        <p:spPr>
          <a:xfrm>
            <a:off x="489857" y="566057"/>
            <a:ext cx="696686" cy="696686"/>
          </a:xfrm>
          <a:custGeom>
            <a:avLst/>
            <a:gdLst>
              <a:gd name="connsiteX0" fmla="*/ 0 w 696686"/>
              <a:gd name="connsiteY0" fmla="*/ 348343 h 696686"/>
              <a:gd name="connsiteX1" fmla="*/ 348343 w 696686"/>
              <a:gd name="connsiteY1" fmla="*/ 0 h 696686"/>
              <a:gd name="connsiteX2" fmla="*/ 696686 w 696686"/>
              <a:gd name="connsiteY2" fmla="*/ 348343 h 696686"/>
              <a:gd name="connsiteX3" fmla="*/ 348343 w 696686"/>
              <a:gd name="connsiteY3" fmla="*/ 696686 h 696686"/>
              <a:gd name="connsiteX4" fmla="*/ 0 w 696686"/>
              <a:gd name="connsiteY4" fmla="*/ 348343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686" h="696686" fill="none" extrusionOk="0">
                <a:moveTo>
                  <a:pt x="0" y="348343"/>
                </a:moveTo>
                <a:cubicBezTo>
                  <a:pt x="-3921" y="100564"/>
                  <a:pt x="163634" y="-6911"/>
                  <a:pt x="348343" y="0"/>
                </a:cubicBezTo>
                <a:cubicBezTo>
                  <a:pt x="540547" y="-6003"/>
                  <a:pt x="718408" y="190875"/>
                  <a:pt x="696686" y="348343"/>
                </a:cubicBezTo>
                <a:cubicBezTo>
                  <a:pt x="692795" y="595654"/>
                  <a:pt x="551336" y="691025"/>
                  <a:pt x="348343" y="696686"/>
                </a:cubicBezTo>
                <a:cubicBezTo>
                  <a:pt x="154585" y="701558"/>
                  <a:pt x="32305" y="560995"/>
                  <a:pt x="0" y="348343"/>
                </a:cubicBezTo>
                <a:close/>
              </a:path>
              <a:path w="696686" h="696686" stroke="0" extrusionOk="0">
                <a:moveTo>
                  <a:pt x="0" y="348343"/>
                </a:moveTo>
                <a:cubicBezTo>
                  <a:pt x="678" y="139408"/>
                  <a:pt x="162661" y="15497"/>
                  <a:pt x="348343" y="0"/>
                </a:cubicBezTo>
                <a:cubicBezTo>
                  <a:pt x="509816" y="19591"/>
                  <a:pt x="735420" y="136658"/>
                  <a:pt x="696686" y="348343"/>
                </a:cubicBezTo>
                <a:cubicBezTo>
                  <a:pt x="720956" y="494563"/>
                  <a:pt x="572675" y="706650"/>
                  <a:pt x="348343" y="696686"/>
                </a:cubicBezTo>
                <a:cubicBezTo>
                  <a:pt x="156798" y="701590"/>
                  <a:pt x="-19822" y="573603"/>
                  <a:pt x="0" y="348343"/>
                </a:cubicBezTo>
                <a:close/>
              </a:path>
            </a:pathLst>
          </a:custGeom>
          <a:solidFill>
            <a:srgbClr val="FFB0B1"/>
          </a:solidFill>
          <a:ln w="76200">
            <a:solidFill>
              <a:srgbClr val="FFB0B1"/>
            </a:solidFill>
            <a:extLst>
              <a:ext uri="{C807C97D-BFC1-408E-A445-0C87EB9F89A2}">
                <ask:lineSketchStyleProps xmlns:ask="http://schemas.microsoft.com/office/drawing/2018/sketchyshapes" sd="374390067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88FC0-4A51-F526-D136-A04136619955}"/>
              </a:ext>
            </a:extLst>
          </p:cNvPr>
          <p:cNvSpPr txBox="1"/>
          <p:nvPr/>
        </p:nvSpPr>
        <p:spPr>
          <a:xfrm>
            <a:off x="1436913" y="652790"/>
            <a:ext cx="662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omic Sans MS" panose="030F0702030302020204" pitchFamily="66" charset="0"/>
              </a:rPr>
              <a:t>Deployment &amp; Analysis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E167A-1A18-5925-843C-BD382CDC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75" y="1814926"/>
            <a:ext cx="7364650" cy="3579985"/>
          </a:xfrm>
          <a:prstGeom prst="roundRect">
            <a:avLst>
              <a:gd name="adj" fmla="val 4154"/>
            </a:avLst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C62B59-7306-682C-91F1-2F6D4DD6A54B}"/>
              </a:ext>
            </a:extLst>
          </p:cNvPr>
          <p:cNvSpPr txBox="1"/>
          <p:nvPr/>
        </p:nvSpPr>
        <p:spPr>
          <a:xfrm>
            <a:off x="8316684" y="652790"/>
            <a:ext cx="3363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What Platform ???</a:t>
            </a:r>
          </a:p>
          <a:p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Research …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482C9-EBAB-C871-61B5-A7D7B4BE40DF}"/>
              </a:ext>
            </a:extLst>
          </p:cNvPr>
          <p:cNvSpPr txBox="1"/>
          <p:nvPr/>
        </p:nvSpPr>
        <p:spPr>
          <a:xfrm>
            <a:off x="0" y="5437368"/>
            <a:ext cx="4637315" cy="8287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2800" dirty="0">
                <a:solidFill>
                  <a:srgbClr val="6600FF"/>
                </a:solidFill>
                <a:latin typeface="Comic Sans MS" panose="030F0702030302020204" pitchFamily="66" charset="0"/>
              </a:rPr>
              <a:t>Feedback + Improve</a:t>
            </a:r>
            <a:endParaRPr lang="en-US" sz="2800" dirty="0">
              <a:solidFill>
                <a:srgbClr val="6600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669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79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12</cp:revision>
  <dcterms:created xsi:type="dcterms:W3CDTF">2024-06-18T20:11:34Z</dcterms:created>
  <dcterms:modified xsi:type="dcterms:W3CDTF">2024-06-19T11:10:11Z</dcterms:modified>
</cp:coreProperties>
</file>